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5"/>
  </p:notesMasterIdLst>
  <p:sldIdLst>
    <p:sldId id="275" r:id="rId2"/>
    <p:sldId id="257" r:id="rId3"/>
    <p:sldId id="259" r:id="rId4"/>
    <p:sldId id="269" r:id="rId5"/>
    <p:sldId id="264" r:id="rId6"/>
    <p:sldId id="260" r:id="rId7"/>
    <p:sldId id="266" r:id="rId8"/>
    <p:sldId id="261" r:id="rId9"/>
    <p:sldId id="267" r:id="rId10"/>
    <p:sldId id="262" r:id="rId11"/>
    <p:sldId id="270" r:id="rId12"/>
    <p:sldId id="263" r:id="rId13"/>
    <p:sldId id="273" r:id="rId14"/>
    <p:sldId id="265" r:id="rId15"/>
    <p:sldId id="272" r:id="rId16"/>
    <p:sldId id="277" r:id="rId17"/>
    <p:sldId id="274" r:id="rId18"/>
    <p:sldId id="276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06" autoAdjust="0"/>
    <p:restoredTop sz="94660"/>
  </p:normalViewPr>
  <p:slideViewPr>
    <p:cSldViewPr>
      <p:cViewPr varScale="1">
        <p:scale>
          <a:sx n="107" d="100"/>
          <a:sy n="107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B92C7-49DE-455B-A7F1-7C64FD6B9C06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BAB25-8C64-4EF6-9C61-463FB89A2A1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219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Calibri" pitchFamily="34" charset="0"/>
              <a:buNone/>
            </a:pPr>
            <a:fld id="{C0295AB6-DAF1-4F43-A30A-676794BAB657}" type="slidenum">
              <a:rPr lang="en-GB">
                <a:ea typeface="MS Gothic" pitchFamily="49" charset="-128"/>
              </a:rPr>
              <a:pPr>
                <a:buFont typeface="Calibri" pitchFamily="34" charset="0"/>
                <a:buNone/>
              </a:pPr>
              <a:t>1</a:t>
            </a:fld>
            <a:endParaRPr lang="en-GB">
              <a:ea typeface="MS Gothic" pitchFamily="49" charset="-128"/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sk-SK">
              <a:latin typeface="Calibri" pitchFamily="34" charset="0"/>
            </a:endParaRPr>
          </a:p>
        </p:txBody>
      </p:sp>
      <p:sp>
        <p:nvSpPr>
          <p:cNvPr id="10244" name="Text Box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k-SK" smtClean="0">
              <a:ea typeface="MS Gothic" pitchFamily="49" charset="-128"/>
            </a:endParaRPr>
          </a:p>
        </p:txBody>
      </p:sp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EFF2F34-2A99-4A56-84C0-3C2310336359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4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3B9112-8DC2-4575-8AB2-56858F1CBEC2}" type="datetimeFigureOut">
              <a:rPr lang="sk-SK" smtClean="0"/>
              <a:pPr/>
              <a:t>18.10.2020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CE7AA1-7C4D-4E82-A666-2A4286E69D29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0" y="2133600"/>
            <a:ext cx="91440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k-SK" sz="4000" b="1" dirty="0" smtClean="0">
                <a:cs typeface="Andalus" pitchFamily="18" charset="-78"/>
              </a:rPr>
              <a:t>Rutinné objednanie operácie katarakty ?</a:t>
            </a:r>
            <a:endParaRPr lang="en-GB" sz="4000" b="1" dirty="0">
              <a:cs typeface="Andalus" pitchFamily="18" charset="-7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50825" y="3789363"/>
            <a:ext cx="8355013" cy="234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800"/>
              </a:spcBef>
              <a:buClr>
                <a:srgbClr val="E46C0A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k-SK" sz="2400" dirty="0" err="1" smtClean="0">
                <a:latin typeface="Andalus" pitchFamily="18" charset="-78"/>
                <a:cs typeface="Andalus" pitchFamily="18" charset="-78"/>
              </a:rPr>
              <a:t>Čabalová</a:t>
            </a:r>
            <a:r>
              <a:rPr lang="sk-SK" sz="24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400" dirty="0" err="1" smtClean="0">
                <a:latin typeface="Andalus" pitchFamily="18" charset="-78"/>
                <a:cs typeface="Andalus" pitchFamily="18" charset="-78"/>
              </a:rPr>
              <a:t>V.,Balhárková</a:t>
            </a:r>
            <a:r>
              <a:rPr lang="sk-SK" sz="2400" dirty="0" smtClean="0">
                <a:latin typeface="Andalus" pitchFamily="18" charset="-78"/>
                <a:cs typeface="Andalus" pitchFamily="18" charset="-78"/>
              </a:rPr>
              <a:t> I., </a:t>
            </a:r>
            <a:r>
              <a:rPr lang="sk-SK" sz="2400" dirty="0" err="1" smtClean="0">
                <a:latin typeface="Andalus" pitchFamily="18" charset="-78"/>
                <a:cs typeface="Andalus" pitchFamily="18" charset="-78"/>
              </a:rPr>
              <a:t>Veselovský</a:t>
            </a:r>
            <a:r>
              <a:rPr lang="sk-SK" sz="2400" dirty="0" smtClean="0">
                <a:latin typeface="Andalus" pitchFamily="18" charset="-78"/>
                <a:cs typeface="Andalus" pitchFamily="18" charset="-78"/>
              </a:rPr>
              <a:t> M., Štubňa M.  </a:t>
            </a:r>
            <a:endParaRPr lang="en-GB" sz="2400" dirty="0">
              <a:latin typeface="Andalus" pitchFamily="18" charset="-78"/>
              <a:cs typeface="Andalus" pitchFamily="18" charset="-78"/>
            </a:endParaRPr>
          </a:p>
          <a:p>
            <a:pPr algn="ctr" eaLnBrk="1" hangingPunct="1">
              <a:spcBef>
                <a:spcPts val="750"/>
              </a:spcBef>
              <a:buClr>
                <a:srgbClr val="E46C0A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Andalus" pitchFamily="18" charset="-78"/>
              <a:cs typeface="Andalus" pitchFamily="18" charset="-78"/>
            </a:endParaRPr>
          </a:p>
          <a:p>
            <a:pPr algn="ctr" eaLnBrk="1" hangingPunct="1">
              <a:spcBef>
                <a:spcPts val="750"/>
              </a:spcBef>
              <a:buClr>
                <a:srgbClr val="E46C0A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Andalus" pitchFamily="18" charset="-78"/>
                <a:cs typeface="Andalus" pitchFamily="18" charset="-78"/>
              </a:rPr>
              <a:t>O</a:t>
            </a:r>
            <a:r>
              <a:rPr lang="sk-SK" sz="2400" dirty="0">
                <a:latin typeface="Andalus" pitchFamily="18" charset="-78"/>
                <a:cs typeface="Andalus" pitchFamily="18" charset="-78"/>
              </a:rPr>
              <a:t>č</a:t>
            </a:r>
            <a:r>
              <a:rPr lang="en-GB" sz="2400" dirty="0" err="1">
                <a:latin typeface="Andalus" pitchFamily="18" charset="-78"/>
                <a:cs typeface="Andalus" pitchFamily="18" charset="-78"/>
              </a:rPr>
              <a:t>né</a:t>
            </a:r>
            <a:r>
              <a:rPr lang="en-GB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GB" sz="2400" dirty="0" err="1">
                <a:latin typeface="Andalus" pitchFamily="18" charset="-78"/>
                <a:cs typeface="Andalus" pitchFamily="18" charset="-78"/>
              </a:rPr>
              <a:t>oddelenie</a:t>
            </a:r>
            <a:r>
              <a:rPr lang="en-GB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GB" sz="2400" dirty="0" err="1">
                <a:latin typeface="Andalus" pitchFamily="18" charset="-78"/>
                <a:cs typeface="Andalus" pitchFamily="18" charset="-78"/>
              </a:rPr>
              <a:t>FNsP</a:t>
            </a:r>
            <a:r>
              <a:rPr lang="en-GB" sz="24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400" dirty="0">
                <a:latin typeface="Andalus" pitchFamily="18" charset="-78"/>
                <a:cs typeface="Andalus" pitchFamily="18" charset="-78"/>
              </a:rPr>
              <a:t>Ž</a:t>
            </a:r>
            <a:r>
              <a:rPr lang="en-GB" sz="2400" dirty="0" err="1">
                <a:latin typeface="Andalus" pitchFamily="18" charset="-78"/>
                <a:cs typeface="Andalus" pitchFamily="18" charset="-78"/>
              </a:rPr>
              <a:t>ilina</a:t>
            </a:r>
            <a:endParaRPr lang="sk-SK" sz="2400" dirty="0">
              <a:latin typeface="Andalus" pitchFamily="18" charset="-78"/>
              <a:cs typeface="Andalus" pitchFamily="18" charset="-78"/>
            </a:endParaRPr>
          </a:p>
          <a:p>
            <a:pPr algn="ctr" eaLnBrk="1" hangingPunct="1">
              <a:spcBef>
                <a:spcPts val="750"/>
              </a:spcBef>
              <a:buClr>
                <a:srgbClr val="E46C0A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k-SK" sz="2400" dirty="0">
                <a:latin typeface="Andalus" pitchFamily="18" charset="-78"/>
                <a:cs typeface="Andalus" pitchFamily="18" charset="-78"/>
              </a:rPr>
              <a:t>Primár: MUDr. Michal Štubňa, PhD</a:t>
            </a:r>
            <a:r>
              <a:rPr lang="sk-SK" sz="2400" dirty="0">
                <a:latin typeface="Calibri" pitchFamily="34" charset="0"/>
              </a:rPr>
              <a:t>.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44000" cy="129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4713288"/>
            <a:ext cx="971550" cy="2144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428736"/>
            <a:ext cx="8258204" cy="4895864"/>
          </a:xfrm>
        </p:spPr>
        <p:txBody>
          <a:bodyPr/>
          <a:lstStyle/>
          <a:p>
            <a:r>
              <a:rPr lang="sk-SK" dirty="0" smtClean="0"/>
              <a:t>V rámci </a:t>
            </a:r>
            <a:r>
              <a:rPr lang="sk-SK" dirty="0" err="1" smtClean="0"/>
              <a:t>dif.dg</a:t>
            </a:r>
            <a:r>
              <a:rPr lang="sk-SK" dirty="0" smtClean="0"/>
              <a:t> dopĺňame: 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3.) FAG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ok 3" descr="_kizekova_anna_19450412_(00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57364"/>
            <a:ext cx="3214678" cy="3111759"/>
          </a:xfrm>
          <a:prstGeom prst="rect">
            <a:avLst/>
          </a:prstGeom>
        </p:spPr>
      </p:pic>
      <p:pic>
        <p:nvPicPr>
          <p:cNvPr id="5" name="Obrázok 4" descr="_kizekova_anna_19450412_(00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571876"/>
            <a:ext cx="3542411" cy="3286124"/>
          </a:xfrm>
          <a:prstGeom prst="rect">
            <a:avLst/>
          </a:prstGeom>
        </p:spPr>
      </p:pic>
      <p:pic>
        <p:nvPicPr>
          <p:cNvPr id="6" name="Obrázok 5" descr="_kizekova_anna_19450412_(00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763" y="1785925"/>
            <a:ext cx="3616237" cy="3500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_kizekova_anna_19450412_(00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4429123" cy="3429000"/>
          </a:xfrm>
        </p:spPr>
      </p:pic>
      <p:pic>
        <p:nvPicPr>
          <p:cNvPr id="5" name="Obrázok 4" descr="_kizekova_anna_19450412_(0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0"/>
            <a:ext cx="4714876" cy="3643314"/>
          </a:xfrm>
          <a:prstGeom prst="rect">
            <a:avLst/>
          </a:prstGeom>
        </p:spPr>
      </p:pic>
      <p:pic>
        <p:nvPicPr>
          <p:cNvPr id="6" name="Obrázok 5" descr="_kizekova_anna_19450412_(02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00562" cy="3429000"/>
          </a:xfrm>
          <a:prstGeom prst="rect">
            <a:avLst/>
          </a:prstGeom>
        </p:spPr>
      </p:pic>
      <p:pic>
        <p:nvPicPr>
          <p:cNvPr id="7" name="Obrázok 6" descr="_kizekova_anna_19450412_(02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3500438"/>
            <a:ext cx="4643438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85720" y="1500174"/>
            <a:ext cx="8401080" cy="5143536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V rámci </a:t>
            </a:r>
            <a:r>
              <a:rPr lang="sk-SK" dirty="0" err="1" smtClean="0"/>
              <a:t>dif.dg</a:t>
            </a:r>
            <a:r>
              <a:rPr lang="sk-SK" dirty="0" smtClean="0"/>
              <a:t> dopĺňame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: 4.) RTG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lebkyhľadm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sk-SK" sz="1600" u="sng" dirty="0" smtClean="0"/>
              <a:t>Vzhľadom na sumáciu skeletu na AP ako i bočnej projekcii, nemožno objektívne zhodnotiť prípadné kalcifikáty, preto vhodnou metódou voľby  je natívne CT orbít.</a:t>
            </a: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Obrázok 5" descr="RT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000240"/>
            <a:ext cx="4143404" cy="3982495"/>
          </a:xfrm>
          <a:prstGeom prst="rect">
            <a:avLst/>
          </a:prstGeom>
        </p:spPr>
      </p:pic>
      <p:pic>
        <p:nvPicPr>
          <p:cNvPr id="7" name="Obrázok 6" descr="RTG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000240"/>
            <a:ext cx="4047318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158" y="1428736"/>
            <a:ext cx="8329642" cy="4895864"/>
          </a:xfrm>
        </p:spPr>
        <p:txBody>
          <a:bodyPr/>
          <a:lstStyle/>
          <a:p>
            <a:r>
              <a:rPr lang="sk-SK" dirty="0" smtClean="0"/>
              <a:t>V rámci </a:t>
            </a:r>
            <a:r>
              <a:rPr lang="sk-SK" dirty="0" err="1" smtClean="0"/>
              <a:t>dif.dg</a:t>
            </a:r>
            <a:r>
              <a:rPr lang="sk-SK" dirty="0" smtClean="0"/>
              <a:t> dopĺňame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: 5.)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Perimeter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ok 3" descr="perim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2143116"/>
            <a:ext cx="4400207" cy="4429156"/>
          </a:xfrm>
          <a:prstGeom prst="rect">
            <a:avLst/>
          </a:prstGeom>
        </p:spPr>
      </p:pic>
      <p:pic>
        <p:nvPicPr>
          <p:cNvPr id="5" name="Obrázok 4" descr="perim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3116"/>
            <a:ext cx="4287983" cy="438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CHORIOIDÁLNY OSTEÓM: </a:t>
            </a:r>
            <a:endParaRPr lang="sk-SK" sz="3600" dirty="0">
              <a:solidFill>
                <a:schemeClr val="accent2">
                  <a:lumMod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Zriedkavý, benígny osifikačný nádor</a:t>
            </a:r>
          </a:p>
          <a:p>
            <a:r>
              <a:rPr lang="sk-SK" b="1" u="sng" dirty="0" smtClean="0"/>
              <a:t>Unilaterálny</a:t>
            </a:r>
            <a:r>
              <a:rPr lang="sk-SK" dirty="0" smtClean="0"/>
              <a:t> / Bilaterálny</a:t>
            </a:r>
          </a:p>
          <a:p>
            <a:r>
              <a:rPr lang="sk-SK" dirty="0" smtClean="0"/>
              <a:t>Mladé ženy </a:t>
            </a:r>
          </a:p>
          <a:p>
            <a:r>
              <a:rPr lang="sk-SK" b="1" u="sng" dirty="0" err="1" smtClean="0"/>
              <a:t>Juxtapapilárne</a:t>
            </a:r>
            <a:r>
              <a:rPr lang="sk-SK" b="1" u="sng" dirty="0" smtClean="0"/>
              <a:t>, </a:t>
            </a:r>
            <a:r>
              <a:rPr lang="sk-SK" b="1" u="sng" dirty="0" err="1" smtClean="0"/>
              <a:t>peripapilárne</a:t>
            </a:r>
            <a:r>
              <a:rPr lang="sk-SK" b="1" u="sng" dirty="0" smtClean="0"/>
              <a:t>/ </a:t>
            </a:r>
            <a:r>
              <a:rPr lang="sk-SK" dirty="0" smtClean="0"/>
              <a:t>makula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Príznaky: </a:t>
            </a:r>
            <a:r>
              <a:rPr lang="sk-SK" dirty="0" err="1" smtClean="0"/>
              <a:t>metamorfopsie</a:t>
            </a:r>
            <a:r>
              <a:rPr lang="sk-SK" dirty="0" smtClean="0"/>
              <a:t>, výpadky ZP zodpovedajúce lokalizácii tumoru, rozmazané videnie, </a:t>
            </a:r>
            <a:r>
              <a:rPr lang="sk-SK" dirty="0" err="1" smtClean="0"/>
              <a:t>fotofóbia</a:t>
            </a: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Často </a:t>
            </a:r>
            <a:r>
              <a:rPr lang="sk-SK" b="1" dirty="0" err="1" smtClean="0">
                <a:solidFill>
                  <a:schemeClr val="accent4">
                    <a:lumMod val="75000"/>
                  </a:schemeClr>
                </a:solidFill>
              </a:rPr>
              <a:t>asymptomatický</a:t>
            </a: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endParaRPr lang="sk-SK" dirty="0" smtClean="0"/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wOsteHi-7884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0108"/>
            <a:ext cx="4309418" cy="2571768"/>
          </a:xfrm>
          <a:prstGeom prst="rect">
            <a:avLst/>
          </a:prstGeom>
        </p:spPr>
      </p:pic>
      <p:pic>
        <p:nvPicPr>
          <p:cNvPr id="3" name="Obrázok 2" descr="osteoma-L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571876"/>
            <a:ext cx="2928958" cy="2396940"/>
          </a:xfrm>
          <a:prstGeom prst="rect">
            <a:avLst/>
          </a:prstGeom>
        </p:spPr>
      </p:pic>
      <p:pic>
        <p:nvPicPr>
          <p:cNvPr id="4" name="Obrázok 3" descr="ptotoessay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4414312"/>
            <a:ext cx="3357554" cy="272946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 flipH="1">
            <a:off x="4572000" y="1285860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Histológia: </a:t>
            </a:r>
          </a:p>
          <a:p>
            <a:r>
              <a:rPr lang="sk-SK" dirty="0" smtClean="0"/>
              <a:t>Husté </a:t>
            </a:r>
            <a:r>
              <a:rPr lang="sk-SK" dirty="0" err="1" smtClean="0"/>
              <a:t>kostenné</a:t>
            </a:r>
            <a:r>
              <a:rPr lang="sk-SK" dirty="0" smtClean="0"/>
              <a:t> </a:t>
            </a:r>
            <a:r>
              <a:rPr lang="sk-SK" dirty="0" err="1" smtClean="0"/>
              <a:t>trabekuly</a:t>
            </a:r>
            <a:r>
              <a:rPr lang="sk-SK" dirty="0" smtClean="0"/>
              <a:t> s priestormi drene prechádzajúce patologicky dilatovanými  tenkostennými cievami.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00034" y="3786190"/>
            <a:ext cx="2428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Makroskopicky: </a:t>
            </a:r>
          </a:p>
          <a:p>
            <a:r>
              <a:rPr lang="sk-SK" dirty="0" smtClean="0"/>
              <a:t>Oranžovo – žlté mierne </a:t>
            </a:r>
            <a:r>
              <a:rPr lang="sk-SK" dirty="0" err="1" smtClean="0"/>
              <a:t>prominujúce</a:t>
            </a:r>
            <a:r>
              <a:rPr lang="sk-SK" dirty="0" smtClean="0"/>
              <a:t>  ložisko s dobre charakterizovanými okrajmi.</a:t>
            </a:r>
          </a:p>
          <a:p>
            <a:r>
              <a:rPr lang="sk-SK" dirty="0" smtClean="0"/>
              <a:t>Na povrchu: 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dysgrupácie</a:t>
            </a:r>
            <a:r>
              <a:rPr lang="sk-SK" dirty="0" smtClean="0"/>
              <a:t> pigmentu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jemná </a:t>
            </a:r>
            <a:r>
              <a:rPr lang="sk-SK" dirty="0" err="1" smtClean="0"/>
              <a:t>vaskularizácia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CHORIOIDÁLNY OSTEÓM: </a:t>
            </a:r>
            <a:endParaRPr lang="sk-SK" sz="3600" dirty="0">
              <a:solidFill>
                <a:schemeClr val="accent2">
                  <a:lumMod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Etiológia: neznáma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1.) vrodené zmeny</a:t>
            </a:r>
          </a:p>
          <a:p>
            <a:pPr>
              <a:buNone/>
            </a:pPr>
            <a:r>
              <a:rPr lang="sk-SK" dirty="0" smtClean="0"/>
              <a:t>    </a:t>
            </a:r>
            <a:r>
              <a:rPr lang="sk-SK" dirty="0" err="1" smtClean="0"/>
              <a:t>Christóm</a:t>
            </a:r>
            <a:r>
              <a:rPr lang="sk-SK" dirty="0" smtClean="0"/>
              <a:t> = súbor mikroskopicky normálnych buniek alebo tkanív na abnormálnom mieste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2.) </a:t>
            </a:r>
            <a:r>
              <a:rPr lang="sk-SK" b="1" dirty="0" err="1" smtClean="0">
                <a:solidFill>
                  <a:schemeClr val="accent4">
                    <a:lumMod val="75000"/>
                  </a:schemeClr>
                </a:solidFill>
              </a:rPr>
              <a:t>endorínna</a:t>
            </a:r>
            <a:endParaRPr lang="sk-SK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3.) pozápalová</a:t>
            </a:r>
          </a:p>
          <a:p>
            <a:r>
              <a:rPr lang="sk-SK" dirty="0" smtClean="0"/>
              <a:t> Komplikácie: </a:t>
            </a:r>
            <a:r>
              <a:rPr lang="sk-SK" dirty="0" err="1" smtClean="0"/>
              <a:t>dekalcifikácia</a:t>
            </a:r>
            <a:r>
              <a:rPr lang="sk-SK" dirty="0" smtClean="0"/>
              <a:t>, tvorba CNV</a:t>
            </a:r>
          </a:p>
          <a:p>
            <a:r>
              <a:rPr lang="sk-SK" dirty="0" smtClean="0"/>
              <a:t> Terapia: bez terapie</a:t>
            </a:r>
          </a:p>
          <a:p>
            <a:pPr>
              <a:buNone/>
            </a:pPr>
            <a:r>
              <a:rPr lang="sk-SK" dirty="0" smtClean="0"/>
              <a:t>                   pravidelné sledovanie</a:t>
            </a:r>
          </a:p>
          <a:p>
            <a:pPr>
              <a:buNone/>
            </a:pPr>
            <a:r>
              <a:rPr lang="sk-SK" dirty="0" smtClean="0"/>
              <a:t>                   liečba CNV - </a:t>
            </a:r>
            <a:r>
              <a:rPr lang="sk-SK" dirty="0" err="1" smtClean="0"/>
              <a:t>antiVEGF</a:t>
            </a:r>
            <a:endParaRPr lang="sk-SK" dirty="0" smtClean="0"/>
          </a:p>
          <a:p>
            <a:pPr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CHORIOIDÁLNY OSTEÓM: </a:t>
            </a:r>
            <a:endParaRPr lang="sk-SK" sz="3600" dirty="0">
              <a:solidFill>
                <a:schemeClr val="accent2">
                  <a:lumMod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Diagnostika: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Vyšetrenie OP v AM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USG A, B </a:t>
            </a:r>
            <a:r>
              <a:rPr lang="sk-SK" dirty="0" err="1" smtClean="0"/>
              <a:t>scan</a:t>
            </a:r>
            <a:r>
              <a:rPr lang="sk-SK" dirty="0" smtClean="0"/>
              <a:t> /vysoko </a:t>
            </a:r>
            <a:r>
              <a:rPr lang="sk-SK" dirty="0" err="1" smtClean="0"/>
              <a:t>reflektívna</a:t>
            </a:r>
            <a:r>
              <a:rPr lang="sk-SK" dirty="0" smtClean="0"/>
              <a:t> masa na zadnom póle s akustickým zatienením orbitálnych štruktúr,</a:t>
            </a:r>
          </a:p>
          <a:p>
            <a:pPr>
              <a:buNone/>
            </a:pPr>
            <a:r>
              <a:rPr lang="sk-SK" dirty="0" smtClean="0"/>
              <a:t>    „</a:t>
            </a:r>
            <a:r>
              <a:rPr lang="sk-SK" dirty="0" err="1" smtClean="0"/>
              <a:t>pseudo</a:t>
            </a:r>
            <a:r>
              <a:rPr lang="sk-SK" dirty="0" smtClean="0"/>
              <a:t> – </a:t>
            </a:r>
            <a:r>
              <a:rPr lang="sk-SK" dirty="0" err="1" smtClean="0"/>
              <a:t>optic</a:t>
            </a:r>
            <a:r>
              <a:rPr lang="sk-SK" dirty="0" smtClean="0"/>
              <a:t> nerve“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FAG: skorá </a:t>
            </a:r>
            <a:r>
              <a:rPr lang="sk-SK" dirty="0" err="1" smtClean="0"/>
              <a:t>hyperflorescencia</a:t>
            </a:r>
            <a:r>
              <a:rPr lang="sk-SK" dirty="0" smtClean="0"/>
              <a:t> s oneskoreným difúznym farbením + detekcia CNV, atrofie RPE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OCT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RTG, CT, MRI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CHORIOIDÁLNY OSTEÓM: </a:t>
            </a:r>
            <a:endParaRPr lang="sk-SK" sz="3600" dirty="0">
              <a:solidFill>
                <a:schemeClr val="accent2">
                  <a:lumMod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4" name="Obrázok 3" descr="MEAJO-21-244-g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764148"/>
            <a:ext cx="8501090" cy="6093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158" y="1714488"/>
            <a:ext cx="8215370" cy="4857784"/>
          </a:xfrm>
        </p:spPr>
        <p:txBody>
          <a:bodyPr/>
          <a:lstStyle/>
          <a:p>
            <a:r>
              <a:rPr lang="sk-SK" dirty="0" smtClean="0"/>
              <a:t>Diagnostický záver: </a:t>
            </a:r>
            <a:r>
              <a:rPr lang="sk-SK" b="1" u="sng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Chorioidálny</a:t>
            </a:r>
            <a:r>
              <a:rPr lang="sk-SK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u="sng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osteóm</a:t>
            </a:r>
            <a:endParaRPr lang="sk-SK" b="1" u="sng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sk-SK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/bilaterálny, </a:t>
            </a:r>
            <a:r>
              <a:rPr lang="sk-SK" b="1" u="sng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asymtomatický</a:t>
            </a:r>
            <a:r>
              <a:rPr lang="sk-SK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bez rozvoja CNV/</a:t>
            </a:r>
            <a:endParaRPr lang="sk-SK" b="1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sk-SK" dirty="0" smtClean="0"/>
          </a:p>
          <a:p>
            <a:r>
              <a:rPr lang="sk-SK" dirty="0" smtClean="0"/>
              <a:t>12.6.2017 FAKO + PC IOL </a:t>
            </a:r>
            <a:r>
              <a:rPr lang="sk-SK" dirty="0" err="1" smtClean="0"/>
              <a:t>o.sin</a:t>
            </a:r>
            <a:r>
              <a:rPr lang="sk-SK" dirty="0" smtClean="0"/>
              <a:t>. /bez komplikácií/</a:t>
            </a:r>
          </a:p>
          <a:p>
            <a:r>
              <a:rPr lang="sk-SK" dirty="0" smtClean="0"/>
              <a:t>31.10.2017 FAKO + PC IOL </a:t>
            </a:r>
            <a:r>
              <a:rPr lang="sk-SK" dirty="0" err="1" smtClean="0"/>
              <a:t>o.dx</a:t>
            </a:r>
            <a:r>
              <a:rPr lang="sk-SK" dirty="0" smtClean="0"/>
              <a:t>. /bez komplikácií/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Výsledná zraková ostrosť po operácii </a:t>
            </a:r>
            <a:r>
              <a:rPr lang="sk-SK" dirty="0" err="1" smtClean="0"/>
              <a:t>katarákt</a:t>
            </a:r>
            <a:r>
              <a:rPr lang="sk-SK" dirty="0" smtClean="0"/>
              <a:t>: </a:t>
            </a:r>
          </a:p>
          <a:p>
            <a:pPr>
              <a:buNone/>
            </a:pPr>
            <a:r>
              <a:rPr lang="sk-SK" dirty="0" smtClean="0"/>
              <a:t>VOD: 5/7,5 </a:t>
            </a:r>
            <a:r>
              <a:rPr lang="sk-SK" dirty="0" err="1" smtClean="0"/>
              <a:t>cc</a:t>
            </a:r>
            <a:r>
              <a:rPr lang="sk-SK" dirty="0" smtClean="0"/>
              <a:t>. – 0.5 </a:t>
            </a:r>
            <a:r>
              <a:rPr lang="sk-SK" dirty="0" err="1" smtClean="0"/>
              <a:t>cyl</a:t>
            </a:r>
            <a:r>
              <a:rPr lang="sk-SK" dirty="0" smtClean="0"/>
              <a:t> 100 st. = 5/6</a:t>
            </a:r>
          </a:p>
          <a:p>
            <a:pPr>
              <a:buNone/>
            </a:pPr>
            <a:r>
              <a:rPr lang="sk-SK" dirty="0" smtClean="0"/>
              <a:t>VOS: 5/6 </a:t>
            </a:r>
            <a:r>
              <a:rPr lang="sk-SK" dirty="0" err="1" smtClean="0"/>
              <a:t>cc</a:t>
            </a:r>
            <a:r>
              <a:rPr lang="sk-SK" dirty="0" smtClean="0"/>
              <a:t>. nelepší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>
              <a:solidFill>
                <a:schemeClr val="accent2">
                  <a:lumMod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Žena K.A. 72 rokov prichádza na našu ambulanciu jednodňovej chirurgie za cieľom objednania operácie </a:t>
            </a:r>
            <a:r>
              <a:rPr lang="sk-SK" dirty="0" err="1" smtClean="0"/>
              <a:t>kataratky</a:t>
            </a:r>
            <a:endParaRPr lang="sk-SK" dirty="0" smtClean="0"/>
          </a:p>
          <a:p>
            <a:r>
              <a:rPr lang="sk-SK" dirty="0" smtClean="0"/>
              <a:t>Odoslaná spádovým </a:t>
            </a:r>
            <a:r>
              <a:rPr lang="sk-SK" dirty="0" err="1" smtClean="0"/>
              <a:t>oftalmológom</a:t>
            </a:r>
            <a:r>
              <a:rPr lang="sk-SK" dirty="0" smtClean="0"/>
              <a:t>  </a:t>
            </a:r>
          </a:p>
          <a:p>
            <a:r>
              <a:rPr lang="sk-SK" dirty="0" smtClean="0"/>
              <a:t>DM na PAD asi 13 rokov, AH v terapii</a:t>
            </a:r>
          </a:p>
          <a:p>
            <a:r>
              <a:rPr lang="sk-SK" dirty="0" smtClean="0"/>
              <a:t>VOD: </a:t>
            </a:r>
            <a:r>
              <a:rPr lang="sk-SK" dirty="0" err="1" smtClean="0"/>
              <a:t>nat</a:t>
            </a:r>
            <a:r>
              <a:rPr lang="sk-SK" dirty="0" smtClean="0"/>
              <a:t>. 5/12, </a:t>
            </a:r>
            <a:r>
              <a:rPr lang="sk-SK" dirty="0" err="1" smtClean="0"/>
              <a:t>cc</a:t>
            </a:r>
            <a:r>
              <a:rPr lang="sk-SK" dirty="0" smtClean="0"/>
              <a:t>. 5/6č.         VOS:  </a:t>
            </a:r>
            <a:r>
              <a:rPr lang="sk-SK" dirty="0" err="1" smtClean="0"/>
              <a:t>nat</a:t>
            </a:r>
            <a:r>
              <a:rPr lang="sk-SK" dirty="0" smtClean="0"/>
              <a:t>. 5/15, </a:t>
            </a:r>
            <a:r>
              <a:rPr lang="sk-SK" dirty="0" err="1" smtClean="0"/>
              <a:t>cc</a:t>
            </a:r>
            <a:r>
              <a:rPr lang="sk-SK" dirty="0" smtClean="0"/>
              <a:t>. nelepší</a:t>
            </a:r>
          </a:p>
          <a:p>
            <a:r>
              <a:rPr lang="sk-SK" dirty="0" smtClean="0"/>
              <a:t>IOT :  16/15 torr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b="1" u="sng" dirty="0" err="1" smtClean="0">
                <a:solidFill>
                  <a:schemeClr val="accent3">
                    <a:lumMod val="75000"/>
                  </a:schemeClr>
                </a:solidFill>
              </a:rPr>
              <a:t>Subj</a:t>
            </a:r>
            <a:r>
              <a:rPr lang="sk-SK" b="1" u="sng" dirty="0" smtClean="0">
                <a:solidFill>
                  <a:schemeClr val="accent3">
                    <a:lumMod val="75000"/>
                  </a:schemeClr>
                </a:solidFill>
              </a:rPr>
              <a:t>.:  </a:t>
            </a:r>
            <a:r>
              <a:rPr lang="sk-SK" b="1" u="sng" dirty="0" smtClean="0"/>
              <a:t>doteraz bez ťažkostí s videním, videla dobre na obidve oči, v poslednej dobre zhoršovanie videnia  vľavo.</a:t>
            </a:r>
            <a:endParaRPr lang="sk-SK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 </a:t>
            </a:r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Pravé oko</a:t>
            </a:r>
            <a:endParaRPr lang="sk-SK" sz="3600" dirty="0"/>
          </a:p>
        </p:txBody>
      </p:sp>
      <p:pic>
        <p:nvPicPr>
          <p:cNvPr id="6" name="Zástupný symbol obsahu 5" descr="_kizekova_anna_19450412_(05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429936"/>
            <a:ext cx="5543121" cy="54229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 </a:t>
            </a:r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Ľavé oko</a:t>
            </a:r>
            <a:endParaRPr lang="sk-SK" sz="3600" dirty="0"/>
          </a:p>
        </p:txBody>
      </p:sp>
      <p:pic>
        <p:nvPicPr>
          <p:cNvPr id="5" name="Zástupný symbol obsahu 4" descr="_kizekova_anna_19450412_(04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415131"/>
            <a:ext cx="5872338" cy="54428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ZÁVER: </a:t>
            </a:r>
            <a:endParaRPr lang="sk-SK" sz="3600" dirty="0">
              <a:solidFill>
                <a:schemeClr val="accent2">
                  <a:lumMod val="50000"/>
                </a:schemeClr>
              </a:solidFill>
              <a:latin typeface="Bauhaus 93" pitchFamily="82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 </a:t>
            </a:r>
          </a:p>
          <a:p>
            <a:pPr>
              <a:buNone/>
            </a:pPr>
            <a:endParaRPr lang="sk-SK" dirty="0" smtClean="0"/>
          </a:p>
          <a:p>
            <a:pPr algn="ctr">
              <a:buNone/>
            </a:pPr>
            <a:r>
              <a:rPr lang="sk-SK" dirty="0" smtClean="0"/>
              <a:t>Aj rutinné objednanie operácie katarakty u </a:t>
            </a:r>
            <a:r>
              <a:rPr lang="sk-SK" dirty="0" err="1" smtClean="0"/>
              <a:t>asymtomatickej</a:t>
            </a:r>
            <a:r>
              <a:rPr lang="sk-SK" dirty="0" smtClean="0"/>
              <a:t> pacientky môže mladého </a:t>
            </a:r>
            <a:r>
              <a:rPr lang="sk-SK" dirty="0" err="1" smtClean="0"/>
              <a:t>oftalmológa</a:t>
            </a:r>
            <a:r>
              <a:rPr lang="sk-SK" dirty="0" smtClean="0"/>
              <a:t> preskúšať zo všetkých odvetí </a:t>
            </a:r>
            <a:r>
              <a:rPr lang="sk-SK" dirty="0" err="1" smtClean="0"/>
              <a:t>oftalmológie</a:t>
            </a:r>
            <a:r>
              <a:rPr lang="sk-SK" dirty="0" smtClean="0"/>
              <a:t>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ĎAKUJEM ZA POZORNOSŤ </a:t>
            </a:r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sym typeface="Wingdings" pitchFamily="2" charset="2"/>
              </a:rPr>
              <a:t></a:t>
            </a:r>
            <a:endParaRPr lang="sk-SK" sz="36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4" name="Obrázok 3" descr="diagnose-d-word-magnifying-glass-finding-medical-help-informati-red-letters-to-illusrate-cause-to-problem-369622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2000240"/>
            <a:ext cx="5579686" cy="524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sk-SK" sz="40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 </a:t>
            </a:r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PS pokojný, </a:t>
            </a:r>
            <a:r>
              <a:rPr lang="sk-SK" sz="2400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kortikonukleárna</a:t>
            </a:r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katarakta, PEX 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Vyšetrenie OP v AM:                    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Pravé oko 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4" name="Obrázok 3" descr="_kizekova_anna_19450412_(0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000240"/>
            <a:ext cx="8001056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704088"/>
            <a:ext cx="8229600" cy="796086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Vyšetrenie OP v AM:                    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Ľavé oko 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Obrázok 4" descr="_kizekova_anna_19450412_(03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1" y="2000240"/>
            <a:ext cx="7643867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Diferenciálna diagnostika: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Amelanotický</a:t>
            </a:r>
            <a:r>
              <a:rPr lang="sk-SK" dirty="0" smtClean="0"/>
              <a:t> </a:t>
            </a:r>
            <a:r>
              <a:rPr lang="sk-SK" dirty="0" err="1" smtClean="0"/>
              <a:t>choriodálny</a:t>
            </a:r>
            <a:r>
              <a:rPr lang="sk-SK" dirty="0" smtClean="0"/>
              <a:t> melanóm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Amelanotický</a:t>
            </a:r>
            <a:r>
              <a:rPr lang="sk-SK" dirty="0" smtClean="0"/>
              <a:t> </a:t>
            </a:r>
            <a:r>
              <a:rPr lang="sk-SK" dirty="0" err="1" smtClean="0"/>
              <a:t>choriodálny</a:t>
            </a:r>
            <a:r>
              <a:rPr lang="sk-SK" dirty="0" smtClean="0"/>
              <a:t> </a:t>
            </a:r>
            <a:r>
              <a:rPr lang="sk-SK" dirty="0" err="1" smtClean="0"/>
              <a:t>névus</a:t>
            </a:r>
            <a:r>
              <a:rPr lang="sk-SK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Chorioidálna</a:t>
            </a:r>
            <a:r>
              <a:rPr lang="sk-SK" dirty="0" smtClean="0"/>
              <a:t> metastáza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Chorioidálny</a:t>
            </a:r>
            <a:r>
              <a:rPr lang="sk-SK" dirty="0" smtClean="0"/>
              <a:t> </a:t>
            </a:r>
            <a:r>
              <a:rPr lang="sk-SK" dirty="0" err="1" smtClean="0"/>
              <a:t>osteóm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Hemangióm</a:t>
            </a:r>
            <a:r>
              <a:rPr lang="sk-SK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Sklérochorioidálna</a:t>
            </a:r>
            <a:r>
              <a:rPr lang="sk-SK" dirty="0" smtClean="0"/>
              <a:t> kalcifikácia</a:t>
            </a:r>
          </a:p>
          <a:p>
            <a:pPr>
              <a:buFont typeface="Wingdings" pitchFamily="2" charset="2"/>
              <a:buChar char="v"/>
            </a:pPr>
            <a:endParaRPr lang="sk-SK" dirty="0" smtClean="0"/>
          </a:p>
          <a:p>
            <a:pPr>
              <a:buFont typeface="Wingdings" pitchFamily="2" charset="2"/>
              <a:buChar char="v"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428736"/>
            <a:ext cx="8258204" cy="4895864"/>
          </a:xfrm>
        </p:spPr>
        <p:txBody>
          <a:bodyPr/>
          <a:lstStyle/>
          <a:p>
            <a:r>
              <a:rPr lang="sk-SK" dirty="0" smtClean="0"/>
              <a:t>V rámci </a:t>
            </a:r>
            <a:r>
              <a:rPr lang="sk-SK" dirty="0" err="1" smtClean="0"/>
              <a:t>dif.dg</a:t>
            </a:r>
            <a:r>
              <a:rPr lang="sk-SK" dirty="0" smtClean="0"/>
              <a:t> dopĺňame:  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1.) USG B </a:t>
            </a:r>
            <a:r>
              <a:rPr lang="sk-SK" b="1" dirty="0" err="1" smtClean="0">
                <a:solidFill>
                  <a:schemeClr val="accent2">
                    <a:lumMod val="50000"/>
                  </a:schemeClr>
                </a:solidFill>
              </a:rPr>
              <a:t>scan</a:t>
            </a:r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</a:t>
            </a:r>
          </a:p>
          <a:p>
            <a:pPr>
              <a:buNone/>
            </a:pP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Pravé oko</a:t>
            </a:r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Obrázok 5" descr="1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" y="3214686"/>
            <a:ext cx="4514882" cy="2821802"/>
          </a:xfrm>
          <a:prstGeom prst="rect">
            <a:avLst/>
          </a:prstGeom>
        </p:spPr>
      </p:pic>
      <p:pic>
        <p:nvPicPr>
          <p:cNvPr id="7" name="Obrázok 6" descr="1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862" y="3214685"/>
            <a:ext cx="4529138" cy="2830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9190" y="704088"/>
            <a:ext cx="3757610" cy="2010532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        Ľavé oko</a:t>
            </a:r>
            <a:endParaRPr lang="sk-SK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Zástupný symbol obsahu 3" descr="5911C07239E6450CBC97732F89371B5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02" y="1571612"/>
            <a:ext cx="8895354" cy="5857916"/>
          </a:xfrm>
        </p:spPr>
      </p:pic>
      <p:sp>
        <p:nvSpPr>
          <p:cNvPr id="9" name="BlokTextu 8"/>
          <p:cNvSpPr txBox="1"/>
          <p:nvPr/>
        </p:nvSpPr>
        <p:spPr>
          <a:xfrm>
            <a:off x="3643306" y="1000108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accent2">
                    <a:lumMod val="50000"/>
                  </a:schemeClr>
                </a:solidFill>
              </a:rPr>
              <a:t>Ľavé oko</a:t>
            </a:r>
            <a:endParaRPr lang="sk-SK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accent2">
                    <a:lumMod val="50000"/>
                  </a:schemeClr>
                </a:solidFill>
                <a:latin typeface="Bauhaus 93" pitchFamily="82" charset="0"/>
              </a:rPr>
              <a:t>KAZUISTIKA: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/>
          <a:lstStyle/>
          <a:p>
            <a:r>
              <a:rPr lang="sk-SK" dirty="0" smtClean="0"/>
              <a:t>V rámci </a:t>
            </a:r>
            <a:r>
              <a:rPr lang="sk-SK" dirty="0" err="1" smtClean="0"/>
              <a:t>dif.dg</a:t>
            </a:r>
            <a:r>
              <a:rPr lang="sk-SK" dirty="0" smtClean="0"/>
              <a:t> dopĺňame: </a:t>
            </a:r>
            <a:r>
              <a:rPr lang="sk-SK" b="1" dirty="0" smtClean="0">
                <a:solidFill>
                  <a:schemeClr val="accent2">
                    <a:lumMod val="50000"/>
                  </a:schemeClr>
                </a:solidFill>
              </a:rPr>
              <a:t>2.) OCT</a:t>
            </a:r>
          </a:p>
          <a:p>
            <a:pPr>
              <a:buNone/>
            </a:pPr>
            <a:endParaRPr lang="sk-SK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sk-SK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ok 3" descr="kizekovaa004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365"/>
            <a:ext cx="9144000" cy="3214710"/>
          </a:xfrm>
          <a:prstGeom prst="rect">
            <a:avLst/>
          </a:prstGeom>
        </p:spPr>
      </p:pic>
      <p:pic>
        <p:nvPicPr>
          <p:cNvPr id="5" name="Obrázok 4" descr="kizekovaa004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7694"/>
            <a:ext cx="9144000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 descr="kizekovaa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357298"/>
            <a:ext cx="8649726" cy="2143139"/>
          </a:xfrm>
        </p:spPr>
      </p:pic>
      <p:pic>
        <p:nvPicPr>
          <p:cNvPr id="5" name="Obrázok 4" descr="kizekovaa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071810"/>
            <a:ext cx="8643998" cy="2059430"/>
          </a:xfrm>
          <a:prstGeom prst="rect">
            <a:avLst/>
          </a:prstGeom>
        </p:spPr>
      </p:pic>
      <p:pic>
        <p:nvPicPr>
          <p:cNvPr id="6" name="Obrázok 5" descr="kizekovaa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786322"/>
            <a:ext cx="8643998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4622</TotalTime>
  <Words>520</Words>
  <Application>Microsoft Office PowerPoint</Application>
  <PresentationFormat>Prezentácia na obrazovke (4:3)</PresentationFormat>
  <Paragraphs>117</Paragraphs>
  <Slides>23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2" baseType="lpstr">
      <vt:lpstr>MS Gothic</vt:lpstr>
      <vt:lpstr>Andalus</vt:lpstr>
      <vt:lpstr>Arial</vt:lpstr>
      <vt:lpstr>Bauhaus 93</vt:lpstr>
      <vt:lpstr>Calibri</vt:lpstr>
      <vt:lpstr>Constantia</vt:lpstr>
      <vt:lpstr>Wingdings</vt:lpstr>
      <vt:lpstr>Wingdings 2</vt:lpstr>
      <vt:lpstr>Tok</vt:lpstr>
      <vt:lpstr>Prezentácia programu PowerPoint</vt:lpstr>
      <vt:lpstr>KAZUISTIKA:</vt:lpstr>
      <vt:lpstr>KAZUISTIKA: PS pokojný, kortikonukleárna katarakta, PEX </vt:lpstr>
      <vt:lpstr>KAZUISTIKA:</vt:lpstr>
      <vt:lpstr>KAZUISTIKA:</vt:lpstr>
      <vt:lpstr>KAZUISTIKA:</vt:lpstr>
      <vt:lpstr>             Ľavé oko</vt:lpstr>
      <vt:lpstr>KAZUISTIKA:</vt:lpstr>
      <vt:lpstr>Prezentácia programu PowerPoint</vt:lpstr>
      <vt:lpstr>KAZUISTIKA:</vt:lpstr>
      <vt:lpstr>Prezentácia programu PowerPoint</vt:lpstr>
      <vt:lpstr>KAZUISTIKA:</vt:lpstr>
      <vt:lpstr>KAZUISTIKA:</vt:lpstr>
      <vt:lpstr>CHORIOIDÁLNY OSTEÓM: </vt:lpstr>
      <vt:lpstr>Prezentácia programu PowerPoint</vt:lpstr>
      <vt:lpstr>CHORIOIDÁLNY OSTEÓM: </vt:lpstr>
      <vt:lpstr>CHORIOIDÁLNY OSTEÓM: </vt:lpstr>
      <vt:lpstr>CHORIOIDÁLNY OSTEÓM: </vt:lpstr>
      <vt:lpstr>KAZUISTIKA:</vt:lpstr>
      <vt:lpstr>KAZUISTIKA: Pravé oko</vt:lpstr>
      <vt:lpstr>KAZUISTIKA: Ľavé oko</vt:lpstr>
      <vt:lpstr>ZÁVER: </vt:lpstr>
      <vt:lpstr>ĎAKUJEM ZA POZORNOSŤ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ASUS</dc:creator>
  <cp:lastModifiedBy>Michal</cp:lastModifiedBy>
  <cp:revision>39</cp:revision>
  <dcterms:created xsi:type="dcterms:W3CDTF">2017-11-11T16:02:51Z</dcterms:created>
  <dcterms:modified xsi:type="dcterms:W3CDTF">2020-10-17T22:17:31Z</dcterms:modified>
</cp:coreProperties>
</file>